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7" r:id="rId2"/>
    <p:sldMasterId id="2147483703" r:id="rId3"/>
    <p:sldMasterId id="2147483729" r:id="rId4"/>
    <p:sldMasterId id="2147483743" r:id="rId5"/>
  </p:sldMasterIdLst>
  <p:notesMasterIdLst>
    <p:notesMasterId r:id="rId67"/>
  </p:notesMasterIdLst>
  <p:sldIdLst>
    <p:sldId id="256" r:id="rId6"/>
    <p:sldId id="514" r:id="rId7"/>
    <p:sldId id="488" r:id="rId8"/>
    <p:sldId id="471" r:id="rId9"/>
    <p:sldId id="489" r:id="rId10"/>
    <p:sldId id="465" r:id="rId11"/>
    <p:sldId id="493" r:id="rId12"/>
    <p:sldId id="510" r:id="rId13"/>
    <p:sldId id="484" r:id="rId14"/>
    <p:sldId id="545" r:id="rId15"/>
    <p:sldId id="511" r:id="rId16"/>
    <p:sldId id="478" r:id="rId17"/>
    <p:sldId id="502" r:id="rId18"/>
    <p:sldId id="504" r:id="rId19"/>
    <p:sldId id="519" r:id="rId20"/>
    <p:sldId id="486" r:id="rId21"/>
    <p:sldId id="515" r:id="rId22"/>
    <p:sldId id="432" r:id="rId23"/>
    <p:sldId id="438" r:id="rId24"/>
    <p:sldId id="429" r:id="rId25"/>
    <p:sldId id="459" r:id="rId26"/>
    <p:sldId id="534" r:id="rId27"/>
    <p:sldId id="430" r:id="rId28"/>
    <p:sldId id="529" r:id="rId29"/>
    <p:sldId id="540" r:id="rId30"/>
    <p:sldId id="535" r:id="rId31"/>
    <p:sldId id="536" r:id="rId32"/>
    <p:sldId id="543" r:id="rId33"/>
    <p:sldId id="537" r:id="rId34"/>
    <p:sldId id="538" r:id="rId35"/>
    <p:sldId id="531" r:id="rId36"/>
    <p:sldId id="533" r:id="rId37"/>
    <p:sldId id="552" r:id="rId38"/>
    <p:sldId id="551" r:id="rId39"/>
    <p:sldId id="541" r:id="rId40"/>
    <p:sldId id="542" r:id="rId41"/>
    <p:sldId id="544" r:id="rId42"/>
    <p:sldId id="549" r:id="rId43"/>
    <p:sldId id="550" r:id="rId44"/>
    <p:sldId id="490" r:id="rId45"/>
    <p:sldId id="424" r:id="rId46"/>
    <p:sldId id="495" r:id="rId47"/>
    <p:sldId id="505" r:id="rId48"/>
    <p:sldId id="507" r:id="rId49"/>
    <p:sldId id="532" r:id="rId50"/>
    <p:sldId id="491" r:id="rId51"/>
    <p:sldId id="528" r:id="rId52"/>
    <p:sldId id="524" r:id="rId53"/>
    <p:sldId id="512" r:id="rId54"/>
    <p:sldId id="520" r:id="rId55"/>
    <p:sldId id="453" r:id="rId56"/>
    <p:sldId id="492" r:id="rId57"/>
    <p:sldId id="483" r:id="rId58"/>
    <p:sldId id="518" r:id="rId59"/>
    <p:sldId id="508" r:id="rId60"/>
    <p:sldId id="506" r:id="rId61"/>
    <p:sldId id="522" r:id="rId62"/>
    <p:sldId id="521" r:id="rId63"/>
    <p:sldId id="516" r:id="rId64"/>
    <p:sldId id="460" r:id="rId65"/>
    <p:sldId id="43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2" autoAdjust="0"/>
    <p:restoredTop sz="94660"/>
  </p:normalViewPr>
  <p:slideViewPr>
    <p:cSldViewPr snapToGrid="0">
      <p:cViewPr>
        <p:scale>
          <a:sx n="66" d="100"/>
          <a:sy n="66" d="100"/>
        </p:scale>
        <p:origin x="1099" y="5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88938-57C4-48B6-BEA9-8D868A18F42A}" type="datetimeFigureOut">
              <a:rPr lang="en-IE" smtClean="0"/>
              <a:t>01/06/2023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9AAAD-249D-4CCF-9A2A-20695564E8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59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5b90d59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 &amp; EM in the NHS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4hr standard success &amp; victim of success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continues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work smarter &gt; harder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ways of working</a:t>
            </a:r>
            <a:endParaRPr/>
          </a:p>
        </p:txBody>
      </p:sp>
      <p:sp>
        <p:nvSpPr>
          <p:cNvPr id="299" name="Google Shape;299;g6c5b90d59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52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593ec303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593ec303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72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c54d2b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5dc54d2b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5dc54d2b8a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09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c7071f9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c7071f9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51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ecc951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ecc951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62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593ec303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593ec303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02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c5b90d5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c5b90d5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1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51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652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810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992" y="432288"/>
            <a:ext cx="3508131" cy="12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5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921124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22349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00629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409541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5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716035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4086459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544264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5740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71986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320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096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7077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3414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28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468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526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8526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29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326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383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9558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01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056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58375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052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5622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12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3111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39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2538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916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338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77219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818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4711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087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4079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&amp; Subtitle - White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478"/>
            <a:ext cx="4305657" cy="15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713706"/>
            <a:ext cx="8724900" cy="3010695"/>
          </a:xfrm>
        </p:spPr>
        <p:txBody>
          <a:bodyPr anchor="ctr">
            <a:normAutofit/>
          </a:bodyPr>
          <a:lstStyle>
            <a:lvl1pPr marL="0" indent="0">
              <a:buNone/>
              <a:defRPr sz="9000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13707"/>
            <a:ext cx="1371600" cy="3010694"/>
          </a:xfrm>
        </p:spPr>
        <p:txBody>
          <a:bodyPr anchor="ctr">
            <a:normAutofit/>
          </a:bodyPr>
          <a:lstStyle>
            <a:lvl1pPr marL="0" indent="0">
              <a:buNone/>
              <a:defRPr sz="200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M</a:t>
            </a:r>
            <a:endParaRPr lang="en-I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0" y="160266"/>
            <a:ext cx="3914140" cy="14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019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86489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65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6920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21249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4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ctr" rtl="0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617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11409056" y="633313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9053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3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897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6160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609600" y="273051"/>
            <a:ext cx="40112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00" cy="5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5441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2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2389717" y="5367337"/>
            <a:ext cx="73152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2525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3833000" y="-1623200"/>
            <a:ext cx="45260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936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480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 rot="5400000">
            <a:off x="7285000" y="1828837"/>
            <a:ext cx="5851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763"/>
            <a:ext cx="58516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1394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2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2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3"/>
          </p:nvPr>
        </p:nvSpPr>
        <p:spPr>
          <a:xfrm>
            <a:off x="609600" y="3938588"/>
            <a:ext cx="53848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4"/>
          </p:nvPr>
        </p:nvSpPr>
        <p:spPr>
          <a:xfrm>
            <a:off x="6197600" y="3938588"/>
            <a:ext cx="53848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33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89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996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28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pPr marL="0" marR="0" lvl="0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One</a:t>
            </a:r>
          </a:p>
          <a:p>
            <a:pPr marL="0" marR="0" lvl="1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Two</a:t>
            </a:r>
          </a:p>
          <a:p>
            <a:pPr marL="0" marR="0" lvl="2" indent="221742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Three</a:t>
            </a:r>
          </a:p>
          <a:p>
            <a:pPr marL="0" marR="0" lvl="3" indent="332613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Four</a:t>
            </a:r>
          </a:p>
          <a:p>
            <a:pPr marL="0" marR="0" lvl="4" indent="443484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57" r:id="rId12"/>
    <p:sldLayoutId id="2147483758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6713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372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4558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485" y="1907006"/>
            <a:ext cx="9971755" cy="26195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E" sz="4800" dirty="0" smtClean="0"/>
              <a:t>Digital Commons for </a:t>
            </a:r>
            <a:r>
              <a:rPr lang="en-IE" sz="4800" dirty="0" smtClean="0"/>
              <a:t>Common Good: </a:t>
            </a:r>
            <a:r>
              <a:rPr lang="en-IE" sz="4800" dirty="0" smtClean="0"/>
              <a:t/>
            </a:r>
            <a:br>
              <a:rPr lang="en-IE" sz="4800" dirty="0" smtClean="0"/>
            </a:br>
            <a:r>
              <a:rPr lang="en-IE" sz="3600" dirty="0" smtClean="0"/>
              <a:t>Exploring </a:t>
            </a:r>
            <a:r>
              <a:rPr lang="en-IE" sz="3600" dirty="0" smtClean="0"/>
              <a:t>Common Building Blocks with </a:t>
            </a:r>
            <a:r>
              <a:rPr lang="en-IE" sz="3600" dirty="0" err="1" smtClean="0"/>
              <a:t>LFEnergy</a:t>
            </a:r>
            <a:endParaRPr lang="en-IE" sz="36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54485" y="4822442"/>
            <a:ext cx="9448515" cy="1503400"/>
          </a:xfrm>
        </p:spPr>
        <p:txBody>
          <a:bodyPr>
            <a:normAutofit fontScale="70000" lnSpcReduction="20000"/>
          </a:bodyPr>
          <a:lstStyle/>
          <a:p>
            <a:r>
              <a:rPr lang="en-IE" sz="2300" dirty="0" smtClean="0"/>
              <a:t>Tony Shannon																</a:t>
            </a:r>
          </a:p>
          <a:p>
            <a:r>
              <a:rPr lang="en-IE" sz="2300" dirty="0" smtClean="0"/>
              <a:t>Head of Digital Services</a:t>
            </a:r>
          </a:p>
          <a:p>
            <a:r>
              <a:rPr lang="en-IE" sz="2300" dirty="0" smtClean="0"/>
              <a:t>Office of Government Chief Information Officer</a:t>
            </a:r>
          </a:p>
          <a:p>
            <a:r>
              <a:rPr lang="en-IE" sz="2300" dirty="0" smtClean="0"/>
              <a:t>Government of Ireland</a:t>
            </a:r>
          </a:p>
          <a:p>
            <a:r>
              <a:rPr lang="en-IE" sz="2300" dirty="0" smtClean="0"/>
              <a:t>October 2022		</a:t>
            </a:r>
            <a:r>
              <a:rPr lang="en-IE" dirty="0" smtClean="0"/>
              <a:t>														</a:t>
            </a:r>
            <a:r>
              <a:rPr lang="en-IE" sz="2800" dirty="0" smtClean="0"/>
              <a:t>@</a:t>
            </a:r>
            <a:r>
              <a:rPr lang="en-IE" sz="2800" dirty="0"/>
              <a:t>frectally</a:t>
            </a:r>
            <a:endParaRPr lang="en-IE" sz="2800" dirty="0" smtClean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" y="246807"/>
            <a:ext cx="5255207" cy="1853345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170756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Common </a:t>
            </a:r>
            <a:r>
              <a:rPr lang="en-IE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IE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4"/>
          <a:stretch/>
        </p:blipFill>
        <p:spPr>
          <a:xfrm>
            <a:off x="4888846" y="3552786"/>
            <a:ext cx="7021892" cy="307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 b="4443"/>
          <a:stretch/>
        </p:blipFill>
        <p:spPr>
          <a:xfrm>
            <a:off x="415600" y="1613358"/>
            <a:ext cx="7600285" cy="3129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31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51" y="1253934"/>
            <a:ext cx="10723711" cy="46725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Components in the Cloud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sz="4267" dirty="0"/>
          </a:p>
          <a:p>
            <a:endParaRPr sz="4800" dirty="0"/>
          </a:p>
        </p:txBody>
      </p:sp>
      <p:sp>
        <p:nvSpPr>
          <p:cNvPr id="484" name="Google Shape;484;p76"/>
          <p:cNvSpPr/>
          <p:nvPr/>
        </p:nvSpPr>
        <p:spPr>
          <a:xfrm>
            <a:off x="1935933" y="1941367"/>
            <a:ext cx="5066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5" name="Google Shape;485;p76"/>
          <p:cNvSpPr/>
          <p:nvPr/>
        </p:nvSpPr>
        <p:spPr>
          <a:xfrm>
            <a:off x="795333" y="3124200"/>
            <a:ext cx="1374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6"/>
          <p:cNvSpPr txBox="1"/>
          <p:nvPr/>
        </p:nvSpPr>
        <p:spPr>
          <a:xfrm>
            <a:off x="505933" y="6383500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Ripple Foundation C.I.C Ltd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76"/>
          <p:cNvSpPr txBox="1"/>
          <p:nvPr/>
        </p:nvSpPr>
        <p:spPr>
          <a:xfrm>
            <a:off x="4444200" y="6447267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Private &amp; Confidential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86" y="4835393"/>
            <a:ext cx="3082574" cy="1548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9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Common Components </a:t>
            </a:r>
            <a:r>
              <a:rPr lang="en-IE" dirty="0" smtClean="0"/>
              <a:t>in the Commons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496688"/>
            <a:ext cx="10325464" cy="4990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1" y="4685976"/>
            <a:ext cx="2035499" cy="20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583248"/>
            <a:ext cx="11403377" cy="5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35"/>
          <a:stretch/>
        </p:blipFill>
        <p:spPr>
          <a:xfrm>
            <a:off x="3255233" y="596766"/>
            <a:ext cx="5681533" cy="6042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0"/>
            <a:ext cx="1550987" cy="11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2168" r="3545"/>
          <a:stretch/>
        </p:blipFill>
        <p:spPr>
          <a:xfrm>
            <a:off x="4754880" y="1916173"/>
            <a:ext cx="6994815" cy="456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5" y="39899"/>
            <a:ext cx="5255759" cy="18762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81" y="1916173"/>
            <a:ext cx="3875313" cy="45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9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5" y="251504"/>
            <a:ext cx="8392876" cy="5258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87" y="1632030"/>
            <a:ext cx="3584526" cy="50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307" y="2126242"/>
            <a:ext cx="6214635" cy="244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36" y="559539"/>
            <a:ext cx="2198870" cy="1415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07" y="260555"/>
            <a:ext cx="2693637" cy="131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081" y="723802"/>
            <a:ext cx="1956674" cy="1415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856" y="2668151"/>
            <a:ext cx="2008720" cy="1336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18" y="2688446"/>
            <a:ext cx="1978222" cy="1316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136" y="4916529"/>
            <a:ext cx="2675249" cy="1161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836" y="4718058"/>
            <a:ext cx="1914147" cy="1905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34" y="4664126"/>
            <a:ext cx="2355691" cy="1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idx="4294967295"/>
          </p:nvPr>
        </p:nvSpPr>
        <p:spPr>
          <a:xfrm>
            <a:off x="655335" y="1665522"/>
            <a:ext cx="4870383" cy="437673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/>
              <a:t>Digital Identity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Content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Data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Case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Messaging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Information Mediator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Analytics</a:t>
            </a:r>
            <a:endParaRPr lang="en-I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/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IE" sz="32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676861" y="496358"/>
            <a:ext cx="5619750" cy="1014412"/>
          </a:xfrm>
        </p:spPr>
        <p:txBody>
          <a:bodyPr>
            <a:normAutofit fontScale="90000"/>
          </a:bodyPr>
          <a:lstStyle/>
          <a:p>
            <a:r>
              <a:rPr lang="en-IE" sz="4400" dirty="0" smtClean="0"/>
              <a:t>	Life </a:t>
            </a:r>
            <a:r>
              <a:rPr lang="en-IE" sz="4400" dirty="0"/>
              <a:t>Events </a:t>
            </a:r>
            <a:r>
              <a:rPr lang="en-IE" sz="4400" dirty="0" smtClean="0"/>
              <a:t>Service </a:t>
            </a:r>
            <a:endParaRPr lang="en-IE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0" y="343803"/>
            <a:ext cx="2767776" cy="1319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68"/>
          <a:stretch/>
        </p:blipFill>
        <p:spPr>
          <a:xfrm>
            <a:off x="8648069" y="5671505"/>
            <a:ext cx="3055436" cy="985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09" y="1665522"/>
            <a:ext cx="5859696" cy="38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59" y="447415"/>
            <a:ext cx="2886234" cy="6061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34" y="447415"/>
            <a:ext cx="2743438" cy="6145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346240"/>
            <a:ext cx="2857500" cy="6162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3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66" y="1678238"/>
            <a:ext cx="6131994" cy="4087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Towards 2030: Decade of Digital &amp; Green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5680075" cy="4087812"/>
          </a:xfrm>
        </p:spPr>
      </p:pic>
      <p:sp>
        <p:nvSpPr>
          <p:cNvPr id="5" name="TextBox 4"/>
          <p:cNvSpPr txBox="1"/>
          <p:nvPr/>
        </p:nvSpPr>
        <p:spPr>
          <a:xfrm>
            <a:off x="11744930" y="6365965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387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 smtClean="0"/>
              <a:t>Exploring Patterns</a:t>
            </a:r>
            <a:endParaRPr lang="en-IE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08" y="1356967"/>
            <a:ext cx="4782987" cy="50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88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351280"/>
            <a:ext cx="6204380" cy="52120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Common Goal: 21st </a:t>
            </a:r>
            <a:r>
              <a:rPr lang="en-IE" dirty="0"/>
              <a:t>Century </a:t>
            </a:r>
            <a:r>
              <a:rPr lang="en-IE" dirty="0" err="1"/>
              <a:t>SocioEconomics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548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2201" cy="1325563"/>
          </a:xfrm>
        </p:spPr>
        <p:txBody>
          <a:bodyPr/>
          <a:lstStyle/>
          <a:p>
            <a:r>
              <a:rPr lang="en-IE" dirty="0" smtClean="0"/>
              <a:t>Common Ground: </a:t>
            </a:r>
            <a:r>
              <a:rPr lang="en-IE" dirty="0" smtClean="0"/>
              <a:t>Household- State- Market- Commons</a:t>
            </a:r>
            <a:endParaRPr lang="en-IE"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0" y="1371600"/>
            <a:ext cx="9804400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1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Common Components </a:t>
            </a:r>
            <a:r>
              <a:rPr lang="en-IE" dirty="0" smtClean="0"/>
              <a:t>in the Commons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496688"/>
            <a:ext cx="10325464" cy="4990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1" y="4685976"/>
            <a:ext cx="2035499" cy="20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7" y="1484617"/>
            <a:ext cx="9509139" cy="4661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LF Energy Landscape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54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5" y="1838304"/>
            <a:ext cx="9213205" cy="47047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Stories from the Frontline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191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68" y="1254869"/>
            <a:ext cx="6575141" cy="4208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93" y="2497302"/>
            <a:ext cx="7262583" cy="42391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LF Energy Projects &amp; Architecture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6771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83" y="1825605"/>
            <a:ext cx="8629650" cy="37623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Patterns &amp; the Arts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32714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63" y="1558046"/>
            <a:ext cx="3258936" cy="46064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Patterns &amp; the Sciences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3218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35"/>
          <a:stretch/>
        </p:blipFill>
        <p:spPr>
          <a:xfrm>
            <a:off x="3375950" y="1387608"/>
            <a:ext cx="4807352" cy="5112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Patterns &amp; Building Blocks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95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7" y="1329989"/>
            <a:ext cx="3811447" cy="5282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00" y="1329989"/>
            <a:ext cx="4075581" cy="50904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Building Blocks - for the people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8274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928"/>
          <a:stretch/>
        </p:blipFill>
        <p:spPr>
          <a:xfrm>
            <a:off x="879675" y="1458410"/>
            <a:ext cx="4082589" cy="4815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76" y="1458410"/>
            <a:ext cx="3813773" cy="482252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Blocks </a:t>
            </a:r>
            <a:r>
              <a:rPr lang="en-IE" dirty="0" smtClean="0"/>
              <a:t>- for </a:t>
            </a:r>
            <a:r>
              <a:rPr lang="en-IE" dirty="0"/>
              <a:t>the people</a:t>
            </a:r>
          </a:p>
        </p:txBody>
      </p:sp>
    </p:spTree>
    <p:extLst>
      <p:ext uri="{BB962C8B-B14F-4D97-AF65-F5344CB8AC3E}">
        <p14:creationId xmlns:p14="http://schemas.microsoft.com/office/powerpoint/2010/main" val="2289140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3" y="1805651"/>
            <a:ext cx="5657039" cy="480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5850"/>
          <a:stretch/>
        </p:blipFill>
        <p:spPr>
          <a:xfrm>
            <a:off x="9396774" y="445474"/>
            <a:ext cx="2606173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52" y="1241232"/>
            <a:ext cx="34575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092" y="1915311"/>
            <a:ext cx="3429000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555" y="2510371"/>
            <a:ext cx="3153074" cy="894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280" y="3263037"/>
            <a:ext cx="3429000" cy="866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380" y="3884512"/>
            <a:ext cx="288607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3874" y="4620288"/>
            <a:ext cx="3143250" cy="857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380" y="5337014"/>
            <a:ext cx="29718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196" y="6033697"/>
            <a:ext cx="2736717" cy="78069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</a:t>
            </a:r>
            <a:r>
              <a:rPr lang="en-IE" dirty="0" smtClean="0"/>
              <a:t>Blocks - </a:t>
            </a:r>
            <a:r>
              <a:rPr lang="en-IE" dirty="0"/>
              <a:t>for the </a:t>
            </a:r>
            <a:r>
              <a:rPr lang="en-IE" dirty="0" smtClean="0"/>
              <a:t>planet?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655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850"/>
          <a:stretch/>
        </p:blipFill>
        <p:spPr>
          <a:xfrm>
            <a:off x="7296841" y="4977637"/>
            <a:ext cx="2606173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28" y="5728336"/>
            <a:ext cx="34575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33" y="1417283"/>
            <a:ext cx="3429000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300" y="660491"/>
            <a:ext cx="3153074" cy="89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799" y="1520083"/>
            <a:ext cx="288607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090" y="4220704"/>
            <a:ext cx="3143250" cy="857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760" y="2828206"/>
            <a:ext cx="29718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274" y="2274533"/>
            <a:ext cx="2736717" cy="78069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</a:t>
            </a:r>
            <a:r>
              <a:rPr lang="en-IE" dirty="0" smtClean="0"/>
              <a:t>Blocks - </a:t>
            </a:r>
            <a:r>
              <a:rPr lang="en-IE" dirty="0"/>
              <a:t>for the </a:t>
            </a:r>
            <a:r>
              <a:rPr lang="en-IE" dirty="0" smtClean="0"/>
              <a:t>planet?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8576" y="3495660"/>
            <a:ext cx="3344483" cy="845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52" y="2459662"/>
            <a:ext cx="7029297" cy="40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9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850"/>
          <a:stretch/>
        </p:blipFill>
        <p:spPr>
          <a:xfrm>
            <a:off x="7296841" y="4977637"/>
            <a:ext cx="2606173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28" y="5728336"/>
            <a:ext cx="34575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33" y="1417283"/>
            <a:ext cx="3429000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300" y="660491"/>
            <a:ext cx="3153074" cy="89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799" y="1520083"/>
            <a:ext cx="288607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090" y="4220704"/>
            <a:ext cx="3143250" cy="857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760" y="2828206"/>
            <a:ext cx="29718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274" y="2274533"/>
            <a:ext cx="2736717" cy="78069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Building </a:t>
            </a:r>
            <a:r>
              <a:rPr lang="en-IE" dirty="0" smtClean="0"/>
              <a:t>Blocks - </a:t>
            </a:r>
            <a:r>
              <a:rPr lang="en-IE" dirty="0"/>
              <a:t>for the </a:t>
            </a:r>
            <a:r>
              <a:rPr lang="en-IE" dirty="0" smtClean="0"/>
              <a:t>planet?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8576" y="3495660"/>
            <a:ext cx="3344483" cy="84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858" y="2347488"/>
            <a:ext cx="5945726" cy="39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6" descr="Work-Smarter-Not-Harder-Sign-S-8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503" y="1788160"/>
            <a:ext cx="5253578" cy="39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1574800"/>
            <a:ext cx="3777655" cy="470578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kern="12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Stories from the </a:t>
            </a:r>
            <a:r>
              <a:rPr lang="en-IE" sz="4400" kern="1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Frontline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78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108" y="2542903"/>
            <a:ext cx="9448515" cy="1452451"/>
          </a:xfrm>
        </p:spPr>
        <p:txBody>
          <a:bodyPr/>
          <a:lstStyle/>
          <a:p>
            <a:r>
              <a:rPr lang="en-IE" dirty="0" smtClean="0"/>
              <a:t>Thank you	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3178188" y="4515988"/>
            <a:ext cx="4729195" cy="1503400"/>
          </a:xfrm>
        </p:spPr>
        <p:txBody>
          <a:bodyPr/>
          <a:lstStyle/>
          <a:p>
            <a:r>
              <a:rPr lang="en-IE" dirty="0" smtClean="0"/>
              <a:t>Tony Shannon</a:t>
            </a:r>
          </a:p>
          <a:p>
            <a:r>
              <a:rPr lang="en-IE" dirty="0" smtClean="0"/>
              <a:t>Head of Digital Services</a:t>
            </a:r>
          </a:p>
          <a:p>
            <a:r>
              <a:rPr lang="en-IE" dirty="0" smtClean="0"/>
              <a:t>Office of Government Chief Information Officer</a:t>
            </a:r>
          </a:p>
          <a:p>
            <a:r>
              <a:rPr lang="en-IE" dirty="0" smtClean="0"/>
              <a:t>Government of Ireland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6" y="423145"/>
            <a:ext cx="5255207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7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718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8" y="670878"/>
            <a:ext cx="11650142" cy="56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02"/>
          <a:stretch/>
        </p:blipFill>
        <p:spPr>
          <a:xfrm>
            <a:off x="233680" y="365125"/>
            <a:ext cx="11469687" cy="5455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20" y="4740275"/>
            <a:ext cx="1910080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03" y="0"/>
            <a:ext cx="8492554" cy="69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74" y="2887967"/>
            <a:ext cx="609652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2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7" y="1691005"/>
            <a:ext cx="9686925" cy="4552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North- South- East- West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281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82" y="404812"/>
            <a:ext cx="88106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49" y="1211380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75" y="469867"/>
            <a:ext cx="3348627" cy="62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2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351280"/>
            <a:ext cx="6204380" cy="52120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Learnings: 21st </a:t>
            </a:r>
            <a:r>
              <a:rPr lang="en-IE" dirty="0"/>
              <a:t>Century </a:t>
            </a:r>
            <a:r>
              <a:rPr lang="en-IE" dirty="0" err="1"/>
              <a:t>SocioEconomics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66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5" y="171314"/>
            <a:ext cx="8787865" cy="655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06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344" y="1775059"/>
            <a:ext cx="1284111" cy="50829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902"/>
            <a:ext cx="8296175" cy="654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1235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178" y="3703509"/>
            <a:ext cx="7808657" cy="3154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2" y="1470384"/>
            <a:ext cx="7184312" cy="22331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Common Purpose: Common Ground?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59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23" y="357051"/>
            <a:ext cx="6339839" cy="63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8" y="713151"/>
            <a:ext cx="11940222" cy="56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2" y="507365"/>
            <a:ext cx="11968876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" y="268145"/>
            <a:ext cx="9508958" cy="65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1" y="266734"/>
            <a:ext cx="10069231" cy="630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91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11" b="9247"/>
          <a:stretch/>
        </p:blipFill>
        <p:spPr>
          <a:xfrm>
            <a:off x="3092917" y="365124"/>
            <a:ext cx="5925955" cy="6266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49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2201" cy="1325563"/>
          </a:xfrm>
        </p:spPr>
        <p:txBody>
          <a:bodyPr/>
          <a:lstStyle/>
          <a:p>
            <a:r>
              <a:rPr lang="en-IE" dirty="0" smtClean="0"/>
              <a:t>Learnings: Household- State- Market- Commons</a:t>
            </a:r>
            <a:endParaRPr lang="en-IE"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0" y="1371600"/>
            <a:ext cx="9804400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9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70" y="259248"/>
            <a:ext cx="4502814" cy="6358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5" y="259248"/>
            <a:ext cx="4775190" cy="63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37" y="4328562"/>
            <a:ext cx="875200" cy="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941" y="3964708"/>
            <a:ext cx="1539200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333" y="3994406"/>
            <a:ext cx="165240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4067" y="3944466"/>
            <a:ext cx="1579200" cy="1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067" y="4288729"/>
            <a:ext cx="875200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569147" y="5854002"/>
            <a:ext cx="2613200" cy="4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User Interface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4173893" y="5854001"/>
            <a:ext cx="3949023" cy="63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 smtClean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Information </a:t>
            </a: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Exchange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0"/>
          <p:cNvSpPr/>
          <p:nvPr/>
        </p:nvSpPr>
        <p:spPr>
          <a:xfrm>
            <a:off x="8122916" y="5873759"/>
            <a:ext cx="3532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 smtClean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Data </a:t>
            </a: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Repository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6CC24A"/>
              </a:buClr>
            </a:pPr>
            <a:endParaRPr sz="11733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0"/>
          <p:cNvSpPr/>
          <p:nvPr/>
        </p:nvSpPr>
        <p:spPr>
          <a:xfrm rot="5400000">
            <a:off x="10514613" y="3787189"/>
            <a:ext cx="30780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Icons designed by Freepik.com</a:t>
            </a:r>
            <a:endParaRPr sz="1867" kern="0">
              <a:solidFill>
                <a:srgbClr val="CCCCC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8" name="Google Shape;42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81" y="1207442"/>
            <a:ext cx="3489956" cy="18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E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Action: Towards a Digital Commons</a:t>
            </a:r>
            <a:endParaRPr lang="en-IE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9" y="1412551"/>
            <a:ext cx="4255692" cy="5138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66" y="1417837"/>
            <a:ext cx="4253865" cy="5133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77" y="294205"/>
            <a:ext cx="1116166" cy="11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ovt_PPT-Template" id="{59814D09-0D4A-8243-A7F0-5619465F31BE}" vid="{45760272-7AA8-7F4D-927C-5750A6474297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13215</TotalTime>
  <Words>270</Words>
  <Application>Microsoft Office PowerPoint</Application>
  <PresentationFormat>Widescreen</PresentationFormat>
  <Paragraphs>59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.AppleSystemUIFont</vt:lpstr>
      <vt:lpstr>Arial</vt:lpstr>
      <vt:lpstr>Calibri</vt:lpstr>
      <vt:lpstr>Calibri Light</vt:lpstr>
      <vt:lpstr>Georgia</vt:lpstr>
      <vt:lpstr>Open Sans</vt:lpstr>
      <vt:lpstr>Open Sans Light</vt:lpstr>
      <vt:lpstr>Office Theme</vt:lpstr>
      <vt:lpstr>Standard</vt:lpstr>
      <vt:lpstr>Simple Light</vt:lpstr>
      <vt:lpstr>2_Office Theme</vt:lpstr>
      <vt:lpstr>3_Office Theme</vt:lpstr>
      <vt:lpstr>Digital Commons for Common Good:  Exploring Common Building Blocks with LFEnergy</vt:lpstr>
      <vt:lpstr>PowerPoint Presentation</vt:lpstr>
      <vt:lpstr>Stories from the Frontline</vt:lpstr>
      <vt:lpstr>Stories from the Frontline</vt:lpstr>
      <vt:lpstr>Learnings: 21st Century SocioEconomics</vt:lpstr>
      <vt:lpstr>Learnings: Household- State- Market- Commons</vt:lpstr>
      <vt:lpstr>Action: Towards a Digital Commons</vt:lpstr>
      <vt:lpstr>PowerPoint Presentation</vt:lpstr>
      <vt:lpstr>PowerPoint Presentation</vt:lpstr>
      <vt:lpstr>PowerPoint Presentation</vt:lpstr>
      <vt:lpstr>Common Components</vt:lpstr>
      <vt:lpstr>Components in the Cloud  </vt:lpstr>
      <vt:lpstr>Common Components in the Commons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Life Events Service </vt:lpstr>
      <vt:lpstr>PowerPoint Presentation</vt:lpstr>
      <vt:lpstr>Towards 2030: Decade of Digital &amp; Green</vt:lpstr>
      <vt:lpstr>PowerPoint Presentation</vt:lpstr>
      <vt:lpstr>Exploring Patterns</vt:lpstr>
      <vt:lpstr>Common Goal: 21st Century SocioEconomics</vt:lpstr>
      <vt:lpstr>Common Ground: Household- State- Market- Commons</vt:lpstr>
      <vt:lpstr>Common Components in the Commons</vt:lpstr>
      <vt:lpstr>LF Energy Landscape</vt:lpstr>
      <vt:lpstr>LF Energy Projects &amp; Architecture</vt:lpstr>
      <vt:lpstr>Patterns &amp; the Arts</vt:lpstr>
      <vt:lpstr>Patterns &amp; the Sciences</vt:lpstr>
      <vt:lpstr>PowerPoint Presentation</vt:lpstr>
      <vt:lpstr>Patterns &amp; Building Blocks</vt:lpstr>
      <vt:lpstr>Building Blocks - for the people</vt:lpstr>
      <vt:lpstr>Building Blocks - for the people</vt:lpstr>
      <vt:lpstr>Building Blocks - for the planet?</vt:lpstr>
      <vt:lpstr>Building Blocks - for the planet?</vt:lpstr>
      <vt:lpstr>Building Blocks - for the planet?</vt:lpstr>
      <vt:lpstr>PowerPoint Presentation</vt:lpstr>
      <vt:lpstr>Thank you </vt:lpstr>
      <vt:lpstr>PowerPoint Presentation</vt:lpstr>
      <vt:lpstr>PowerPoint Presentation</vt:lpstr>
      <vt:lpstr>PowerPoint Presentation</vt:lpstr>
      <vt:lpstr>PowerPoint Presentation</vt:lpstr>
      <vt:lpstr>North- South- East- West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Purpose: Common Ground?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Shannon (OGCIO)</dc:creator>
  <cp:lastModifiedBy>Tony Shannon (OGCIO)</cp:lastModifiedBy>
  <cp:revision>202</cp:revision>
  <dcterms:created xsi:type="dcterms:W3CDTF">2021-09-27T08:32:29Z</dcterms:created>
  <dcterms:modified xsi:type="dcterms:W3CDTF">2023-06-01T14:32:23Z</dcterms:modified>
</cp:coreProperties>
</file>